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189F4-C338-4CF6-89A9-81AE049BC33A}" type="datetimeFigureOut">
              <a:rPr lang="nl-NL" smtClean="0"/>
              <a:pPr/>
              <a:t>9-12-2012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FBDE-7898-4B78-93BE-73CD6A5C07C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189F4-C338-4CF6-89A9-81AE049BC33A}" type="datetimeFigureOut">
              <a:rPr lang="nl-NL" smtClean="0"/>
              <a:pPr/>
              <a:t>9-12-2012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FBDE-7898-4B78-93BE-73CD6A5C07C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189F4-C338-4CF6-89A9-81AE049BC33A}" type="datetimeFigureOut">
              <a:rPr lang="nl-NL" smtClean="0"/>
              <a:pPr/>
              <a:t>9-12-2012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FBDE-7898-4B78-93BE-73CD6A5C07C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189F4-C338-4CF6-89A9-81AE049BC33A}" type="datetimeFigureOut">
              <a:rPr lang="nl-NL" smtClean="0"/>
              <a:pPr/>
              <a:t>9-12-2012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FBDE-7898-4B78-93BE-73CD6A5C07C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189F4-C338-4CF6-89A9-81AE049BC33A}" type="datetimeFigureOut">
              <a:rPr lang="nl-NL" smtClean="0"/>
              <a:pPr/>
              <a:t>9-12-2012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FBDE-7898-4B78-93BE-73CD6A5C07C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189F4-C338-4CF6-89A9-81AE049BC33A}" type="datetimeFigureOut">
              <a:rPr lang="nl-NL" smtClean="0"/>
              <a:pPr/>
              <a:t>9-12-2012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FBDE-7898-4B78-93BE-73CD6A5C07C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189F4-C338-4CF6-89A9-81AE049BC33A}" type="datetimeFigureOut">
              <a:rPr lang="nl-NL" smtClean="0"/>
              <a:pPr/>
              <a:t>9-12-2012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FBDE-7898-4B78-93BE-73CD6A5C07C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189F4-C338-4CF6-89A9-81AE049BC33A}" type="datetimeFigureOut">
              <a:rPr lang="nl-NL" smtClean="0"/>
              <a:pPr/>
              <a:t>9-12-2012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FBDE-7898-4B78-93BE-73CD6A5C07C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189F4-C338-4CF6-89A9-81AE049BC33A}" type="datetimeFigureOut">
              <a:rPr lang="nl-NL" smtClean="0"/>
              <a:pPr/>
              <a:t>9-12-2012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FBDE-7898-4B78-93BE-73CD6A5C07C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189F4-C338-4CF6-89A9-81AE049BC33A}" type="datetimeFigureOut">
              <a:rPr lang="nl-NL" smtClean="0"/>
              <a:pPr/>
              <a:t>9-12-2012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FBDE-7898-4B78-93BE-73CD6A5C07C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189F4-C338-4CF6-89A9-81AE049BC33A}" type="datetimeFigureOut">
              <a:rPr lang="nl-NL" smtClean="0"/>
              <a:pPr/>
              <a:t>9-12-2012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EFBDE-7898-4B78-93BE-73CD6A5C07C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189F4-C338-4CF6-89A9-81AE049BC33A}" type="datetimeFigureOut">
              <a:rPr lang="nl-NL" smtClean="0"/>
              <a:pPr/>
              <a:t>9-12-2012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EFBDE-7898-4B78-93BE-73CD6A5C07C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 txBox="1">
            <a:spLocks/>
          </p:cNvSpPr>
          <p:nvPr/>
        </p:nvSpPr>
        <p:spPr>
          <a:xfrm>
            <a:off x="683568" y="476673"/>
            <a:ext cx="7772400" cy="792088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Vraag stellen</a:t>
            </a:r>
            <a:endParaRPr kumimoji="0" lang="nl-NL" sz="44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Ondertitel 4"/>
          <p:cNvSpPr txBox="1">
            <a:spLocks/>
          </p:cNvSpPr>
          <p:nvPr/>
        </p:nvSpPr>
        <p:spPr>
          <a:xfrm>
            <a:off x="683568" y="1484784"/>
            <a:ext cx="7776864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A.</a:t>
            </a:r>
            <a:r>
              <a:rPr kumimoji="0" lang="nl-NL" sz="32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Zonder vraagwoord</a:t>
            </a:r>
            <a:endParaRPr kumimoji="0" lang="nl-NL" sz="3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nl-NL" sz="3200" dirty="0" smtClean="0"/>
              <a:t>De punt vervangen door een vraagteken.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voorbeeld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nl-NL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</a:t>
            </a:r>
            <a:r>
              <a:rPr kumimoji="0" lang="nl-NL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 </a:t>
            </a:r>
            <a:r>
              <a:rPr kumimoji="0" lang="nl-NL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treize</a:t>
            </a:r>
            <a:r>
              <a:rPr kumimoji="0" lang="nl-NL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ans</a:t>
            </a:r>
            <a:r>
              <a:rPr lang="nl-NL" sz="3200" b="1" i="1" dirty="0" smtClean="0">
                <a:solidFill>
                  <a:srgbClr val="FF0000"/>
                </a:solidFill>
              </a:rPr>
              <a:t>?</a:t>
            </a:r>
            <a:endParaRPr lang="nl-NL" sz="3200" dirty="0" smtClean="0">
              <a:solidFill>
                <a:srgbClr val="FF0000"/>
              </a:solidFill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2.	</a:t>
            </a:r>
            <a:r>
              <a:rPr lang="nl-NL" sz="3200" b="1" i="1" dirty="0" err="1" smtClean="0">
                <a:solidFill>
                  <a:srgbClr val="FF0000"/>
                </a:solidFill>
              </a:rPr>
              <a:t>Est-ce</a:t>
            </a:r>
            <a:r>
              <a:rPr lang="nl-NL" sz="3200" b="1" i="1" dirty="0" smtClean="0">
                <a:solidFill>
                  <a:srgbClr val="FF0000"/>
                </a:solidFill>
              </a:rPr>
              <a:t> </a:t>
            </a:r>
            <a:r>
              <a:rPr lang="nl-NL" sz="3200" b="1" i="1" dirty="0" err="1" smtClean="0">
                <a:solidFill>
                  <a:srgbClr val="FF0000"/>
                </a:solidFill>
              </a:rPr>
              <a:t>que</a:t>
            </a:r>
            <a:r>
              <a:rPr lang="nl-NL" sz="3200" i="1" dirty="0" smtClean="0">
                <a:solidFill>
                  <a:srgbClr val="00B050"/>
                </a:solidFill>
              </a:rPr>
              <a:t> </a:t>
            </a:r>
            <a:r>
              <a:rPr lang="nl-NL" sz="3200" dirty="0" smtClean="0"/>
              <a:t>voor de zin zetten.</a:t>
            </a:r>
            <a:br>
              <a:rPr lang="nl-NL" sz="3200" dirty="0" smtClean="0"/>
            </a:br>
            <a:r>
              <a:rPr lang="nl-NL" sz="3200" dirty="0" smtClean="0">
                <a:solidFill>
                  <a:schemeClr val="accent6"/>
                </a:solidFill>
              </a:rPr>
              <a:t>voorbeeld</a:t>
            </a:r>
            <a:r>
              <a:rPr lang="nl-NL" sz="3200" dirty="0" smtClean="0"/>
              <a:t>	</a:t>
            </a:r>
            <a:r>
              <a:rPr lang="nl-NL" sz="3200" b="1" i="1" dirty="0" err="1" smtClean="0">
                <a:solidFill>
                  <a:srgbClr val="FF0000"/>
                </a:solidFill>
              </a:rPr>
              <a:t>Est-ce</a:t>
            </a:r>
            <a:r>
              <a:rPr lang="nl-NL" sz="3200" b="1" i="1" dirty="0" smtClean="0">
                <a:solidFill>
                  <a:srgbClr val="FF0000"/>
                </a:solidFill>
              </a:rPr>
              <a:t> </a:t>
            </a:r>
            <a:r>
              <a:rPr lang="nl-NL" sz="3200" b="1" i="1" dirty="0" err="1" smtClean="0">
                <a:solidFill>
                  <a:srgbClr val="FF0000"/>
                </a:solidFill>
              </a:rPr>
              <a:t>que</a:t>
            </a:r>
            <a:r>
              <a:rPr lang="nl-NL" sz="3200" i="1" dirty="0" smtClean="0">
                <a:solidFill>
                  <a:srgbClr val="FF0000"/>
                </a:solidFill>
              </a:rPr>
              <a:t> </a:t>
            </a:r>
            <a:r>
              <a:rPr lang="nl-NL" sz="3200" i="1" dirty="0" err="1" smtClean="0"/>
              <a:t>tu</a:t>
            </a:r>
            <a:r>
              <a:rPr lang="nl-NL" sz="3200" i="1" dirty="0" smtClean="0"/>
              <a:t> as </a:t>
            </a:r>
            <a:r>
              <a:rPr lang="nl-NL" sz="3200" i="1" dirty="0" err="1" smtClean="0"/>
              <a:t>treize</a:t>
            </a:r>
            <a:r>
              <a:rPr lang="nl-NL" sz="3200" i="1" dirty="0" smtClean="0"/>
              <a:t> </a:t>
            </a:r>
            <a:r>
              <a:rPr lang="nl-NL" sz="3200" i="1" dirty="0" err="1" smtClean="0"/>
              <a:t>ans</a:t>
            </a:r>
            <a:r>
              <a:rPr lang="nl-NL" sz="3200" i="1" dirty="0" smtClean="0"/>
              <a:t>?</a:t>
            </a:r>
            <a:endParaRPr lang="nl-NL" sz="3200" dirty="0" smtClean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ndertitel 4"/>
          <p:cNvSpPr txBox="1">
            <a:spLocks/>
          </p:cNvSpPr>
          <p:nvPr/>
        </p:nvSpPr>
        <p:spPr>
          <a:xfrm>
            <a:off x="683568" y="404664"/>
            <a:ext cx="7776864" cy="58326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3.	</a:t>
            </a:r>
            <a:r>
              <a:rPr lang="nl-NL" sz="3200" b="1" dirty="0" smtClean="0">
                <a:solidFill>
                  <a:srgbClr val="FF0000"/>
                </a:solidFill>
              </a:rPr>
              <a:t>inversie</a:t>
            </a:r>
            <a:r>
              <a:rPr lang="nl-NL" sz="3200" dirty="0" smtClean="0"/>
              <a:t> : onderwerp en persoonsvorm omdraaien. </a:t>
            </a:r>
            <a:r>
              <a:rPr lang="nl-NL" sz="3200" u="sng" dirty="0" smtClean="0">
                <a:solidFill>
                  <a:srgbClr val="FF0000"/>
                </a:solidFill>
              </a:rPr>
              <a:t>Let op</a:t>
            </a:r>
            <a:r>
              <a:rPr lang="nl-NL" sz="3200" dirty="0" smtClean="0">
                <a:solidFill>
                  <a:srgbClr val="FF0000"/>
                </a:solidFill>
              </a:rPr>
              <a:t> </a:t>
            </a:r>
            <a:r>
              <a:rPr lang="nl-NL" sz="3200" dirty="0" smtClean="0"/>
              <a:t>: gebruik een koppelstreepje!</a:t>
            </a:r>
            <a:br>
              <a:rPr lang="nl-NL" sz="3200" dirty="0" smtClean="0"/>
            </a:br>
            <a:endParaRPr lang="nl-NL" sz="3200" b="1" dirty="0" smtClean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voorbeeld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nl-NL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As-tu</a:t>
            </a:r>
            <a:r>
              <a:rPr kumimoji="0" lang="nl-NL" sz="3200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treize</a:t>
            </a:r>
            <a:r>
              <a:rPr kumimoji="0" lang="nl-NL" sz="320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ans</a:t>
            </a:r>
            <a:r>
              <a:rPr kumimoji="0" lang="nl-NL" sz="320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lang="nl-NL" sz="3200" b="1" dirty="0" smtClean="0">
              <a:solidFill>
                <a:srgbClr val="00B050"/>
              </a:solidFill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4"/>
          <p:cNvSpPr txBox="1">
            <a:spLocks/>
          </p:cNvSpPr>
          <p:nvPr/>
        </p:nvSpPr>
        <p:spPr>
          <a:xfrm>
            <a:off x="323528" y="476672"/>
            <a:ext cx="8820472" cy="57606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u="sng" dirty="0">
                <a:sym typeface="Wingdings" pitchFamily="2" charset="2"/>
              </a:rPr>
              <a:t>B</a:t>
            </a:r>
            <a:r>
              <a:rPr kumimoji="0" lang="nl-NL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.</a:t>
            </a:r>
            <a:r>
              <a:rPr kumimoji="0" lang="nl-NL" sz="32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Met vraagwoord</a:t>
            </a:r>
            <a:endParaRPr kumimoji="0" lang="nl-NL" sz="3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nl-NL" sz="3200" dirty="0" smtClean="0"/>
              <a:t>Vraagwoord aan het </a:t>
            </a:r>
            <a:r>
              <a:rPr lang="nl-NL" sz="3200" dirty="0" smtClean="0">
                <a:solidFill>
                  <a:srgbClr val="FF0000"/>
                </a:solidFill>
              </a:rPr>
              <a:t>eind</a:t>
            </a:r>
            <a:r>
              <a:rPr lang="nl-NL" sz="3200" dirty="0" smtClean="0"/>
              <a:t> van de zin.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voorbeeld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nl-NL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</a:t>
            </a:r>
            <a:r>
              <a:rPr kumimoji="0" lang="nl-NL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t’appelles</a:t>
            </a:r>
            <a:r>
              <a:rPr kumimoji="0" lang="nl-NL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nl-NL" sz="3200" b="1" i="1" dirty="0" err="1" smtClean="0">
                <a:solidFill>
                  <a:srgbClr val="FF0000"/>
                </a:solidFill>
              </a:rPr>
              <a:t>comment</a:t>
            </a:r>
            <a:r>
              <a:rPr lang="nl-NL" sz="3200" i="1" dirty="0" smtClean="0"/>
              <a:t>?</a:t>
            </a:r>
            <a:endParaRPr lang="nl-NL" sz="3200" dirty="0" smtClean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AutoNum type="arabicPeriod" startAt="2"/>
            </a:pPr>
            <a:r>
              <a:rPr lang="nl-NL" sz="3200" dirty="0" smtClean="0"/>
              <a:t>Vraagwoord aan het </a:t>
            </a:r>
            <a:r>
              <a:rPr lang="nl-NL" sz="3200" dirty="0" smtClean="0">
                <a:solidFill>
                  <a:srgbClr val="FF0000"/>
                </a:solidFill>
              </a:rPr>
              <a:t>begin</a:t>
            </a:r>
            <a:r>
              <a:rPr lang="nl-NL" sz="3200" dirty="0" smtClean="0"/>
              <a:t> van de zin. </a:t>
            </a:r>
            <a:br>
              <a:rPr lang="nl-NL" sz="3200" dirty="0" smtClean="0"/>
            </a:br>
            <a:r>
              <a:rPr lang="nl-NL" sz="3200" dirty="0" smtClean="0">
                <a:solidFill>
                  <a:schemeClr val="accent6"/>
                </a:solidFill>
              </a:rPr>
              <a:t>voorbeeld</a:t>
            </a:r>
            <a:r>
              <a:rPr lang="nl-NL" sz="3200" dirty="0" smtClean="0"/>
              <a:t>	</a:t>
            </a:r>
            <a:r>
              <a:rPr lang="nl-NL" sz="3200" b="1" i="1" dirty="0" err="1" smtClean="0">
                <a:solidFill>
                  <a:srgbClr val="FF0000"/>
                </a:solidFill>
              </a:rPr>
              <a:t>Comment</a:t>
            </a:r>
            <a:r>
              <a:rPr lang="nl-NL" sz="3200" i="1" dirty="0" smtClean="0">
                <a:solidFill>
                  <a:srgbClr val="00B050"/>
                </a:solidFill>
              </a:rPr>
              <a:t> </a:t>
            </a:r>
            <a:r>
              <a:rPr lang="nl-NL" sz="3200" i="1" dirty="0" err="1" smtClean="0"/>
              <a:t>tu</a:t>
            </a:r>
            <a:r>
              <a:rPr lang="nl-NL" sz="3200" i="1" dirty="0" smtClean="0"/>
              <a:t> </a:t>
            </a:r>
            <a:r>
              <a:rPr lang="nl-NL" sz="3200" i="1" dirty="0" err="1" smtClean="0"/>
              <a:t>t’appelles</a:t>
            </a:r>
            <a:r>
              <a:rPr lang="nl-NL" sz="3200" i="1" dirty="0" smtClean="0"/>
              <a:t>?</a:t>
            </a:r>
          </a:p>
          <a:p>
            <a:pPr marL="514350" lvl="0" indent="-514350">
              <a:spcBef>
                <a:spcPct val="20000"/>
              </a:spcBef>
              <a:buAutoNum type="arabicPeriod" startAt="2"/>
            </a:pPr>
            <a:endParaRPr lang="nl-NL" sz="3200" i="1" dirty="0"/>
          </a:p>
          <a:p>
            <a:pPr marL="514350" lvl="0" indent="-514350">
              <a:spcBef>
                <a:spcPct val="20000"/>
              </a:spcBef>
              <a:buAutoNum type="arabicPeriod" startAt="2"/>
            </a:pPr>
            <a:r>
              <a:rPr lang="nl-NL" sz="3200" dirty="0" smtClean="0"/>
              <a:t>Vraagwoord + </a:t>
            </a:r>
            <a:r>
              <a:rPr lang="nl-NL" sz="3200" b="1" i="1" dirty="0" err="1" smtClean="0"/>
              <a:t>est-ce</a:t>
            </a:r>
            <a:r>
              <a:rPr lang="nl-NL" sz="3200" b="1" i="1" dirty="0" smtClean="0"/>
              <a:t> </a:t>
            </a:r>
            <a:r>
              <a:rPr lang="nl-NL" sz="3200" b="1" i="1" dirty="0" err="1" smtClean="0"/>
              <a:t>que</a:t>
            </a:r>
            <a:r>
              <a:rPr lang="nl-NL" sz="3200" i="1" dirty="0" smtClean="0"/>
              <a:t> </a:t>
            </a:r>
            <a:r>
              <a:rPr lang="nl-NL" sz="3200" dirty="0" smtClean="0"/>
              <a:t>+ rest van de zin.</a:t>
            </a:r>
          </a:p>
          <a:p>
            <a:pPr marL="514350" lvl="0" indent="-514350">
              <a:spcBef>
                <a:spcPct val="20000"/>
              </a:spcBef>
            </a:pPr>
            <a:r>
              <a:rPr lang="nl-NL" sz="3200" dirty="0"/>
              <a:t>	</a:t>
            </a:r>
            <a:r>
              <a:rPr lang="nl-NL" sz="3200" dirty="0" smtClean="0">
                <a:solidFill>
                  <a:schemeClr val="accent6"/>
                </a:solidFill>
              </a:rPr>
              <a:t>voorbeeld</a:t>
            </a:r>
            <a:r>
              <a:rPr lang="nl-NL" sz="3200" dirty="0" smtClean="0"/>
              <a:t>	</a:t>
            </a:r>
            <a:r>
              <a:rPr lang="nl-NL" sz="3200" b="1" i="1" dirty="0" err="1" smtClean="0">
                <a:solidFill>
                  <a:srgbClr val="FF0000"/>
                </a:solidFill>
              </a:rPr>
              <a:t>Comment</a:t>
            </a:r>
            <a:r>
              <a:rPr lang="nl-NL" sz="3200" b="1" i="1" dirty="0" smtClean="0">
                <a:solidFill>
                  <a:srgbClr val="FF0000"/>
                </a:solidFill>
              </a:rPr>
              <a:t> </a:t>
            </a:r>
            <a:r>
              <a:rPr lang="nl-NL" sz="3200" b="1" i="1" dirty="0" err="1" smtClean="0">
                <a:solidFill>
                  <a:srgbClr val="FF0000"/>
                </a:solidFill>
              </a:rPr>
              <a:t>est-ce</a:t>
            </a:r>
            <a:r>
              <a:rPr lang="nl-NL" sz="3200" b="1" i="1" dirty="0" smtClean="0">
                <a:solidFill>
                  <a:srgbClr val="FF0000"/>
                </a:solidFill>
              </a:rPr>
              <a:t> </a:t>
            </a:r>
            <a:r>
              <a:rPr lang="nl-NL" sz="3200" b="1" i="1" dirty="0" err="1" smtClean="0">
                <a:solidFill>
                  <a:srgbClr val="FF0000"/>
                </a:solidFill>
              </a:rPr>
              <a:t>que</a:t>
            </a:r>
            <a:r>
              <a:rPr lang="nl-NL" sz="3200" i="1" dirty="0" smtClean="0">
                <a:solidFill>
                  <a:srgbClr val="FF0000"/>
                </a:solidFill>
              </a:rPr>
              <a:t> </a:t>
            </a:r>
            <a:r>
              <a:rPr lang="nl-NL" sz="3200" i="1" dirty="0" err="1" smtClean="0"/>
              <a:t>tu</a:t>
            </a:r>
            <a:r>
              <a:rPr lang="nl-NL" sz="3200" i="1" dirty="0" smtClean="0"/>
              <a:t> </a:t>
            </a:r>
            <a:r>
              <a:rPr lang="nl-NL" sz="3200" i="1" dirty="0" err="1" smtClean="0"/>
              <a:t>t’appelles</a:t>
            </a:r>
            <a:r>
              <a:rPr lang="nl-NL" sz="3200" i="1" dirty="0" smtClean="0"/>
              <a:t>?</a:t>
            </a:r>
            <a:endParaRPr lang="nl-NL" sz="3200" dirty="0" smtClean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4"/>
          <p:cNvSpPr txBox="1">
            <a:spLocks/>
          </p:cNvSpPr>
          <p:nvPr/>
        </p:nvSpPr>
        <p:spPr>
          <a:xfrm>
            <a:off x="467544" y="404664"/>
            <a:ext cx="7992888" cy="583264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Vraagwoorden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waar</a:t>
            </a:r>
            <a:r>
              <a:rPr lang="nl-NL" sz="3200" dirty="0" smtClean="0"/>
              <a:t>			</a:t>
            </a:r>
            <a:r>
              <a:rPr lang="nl-NL" sz="3200" b="1" dirty="0" err="1" smtClean="0">
                <a:solidFill>
                  <a:srgbClr val="FF0000"/>
                </a:solidFill>
              </a:rPr>
              <a:t>où</a:t>
            </a:r>
            <a:endParaRPr lang="nl-NL" sz="3200" b="1" dirty="0" smtClean="0">
              <a:solidFill>
                <a:srgbClr val="FF0000"/>
              </a:solidFill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waarom		</a:t>
            </a:r>
            <a:r>
              <a:rPr kumimoji="0" lang="nl-NL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pourquoi</a:t>
            </a:r>
            <a:endParaRPr kumimoji="0" lang="nl-NL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wanneer		</a:t>
            </a:r>
            <a:r>
              <a:rPr lang="nl-NL" sz="3200" b="1" dirty="0" err="1" smtClean="0">
                <a:solidFill>
                  <a:srgbClr val="FF0000"/>
                </a:solidFill>
              </a:rPr>
              <a:t>quand</a:t>
            </a:r>
            <a:endParaRPr lang="nl-NL" sz="3200" b="1" dirty="0" smtClean="0">
              <a:solidFill>
                <a:srgbClr val="FF0000"/>
              </a:solidFill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hoe			</a:t>
            </a:r>
            <a:r>
              <a:rPr kumimoji="0" lang="nl-NL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comment</a:t>
            </a:r>
            <a:endParaRPr kumimoji="0" lang="nl-NL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hoeveel		</a:t>
            </a:r>
            <a:r>
              <a:rPr lang="nl-NL" sz="3200" b="1" dirty="0" err="1" smtClean="0">
                <a:solidFill>
                  <a:srgbClr val="FF0000"/>
                </a:solidFill>
              </a:rPr>
              <a:t>combien</a:t>
            </a:r>
            <a:endParaRPr lang="nl-NL" sz="3200" b="1" dirty="0" smtClean="0">
              <a:solidFill>
                <a:srgbClr val="FF0000"/>
              </a:solidFill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wie			</a:t>
            </a:r>
            <a:r>
              <a:rPr kumimoji="0" lang="nl-NL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qui</a:t>
            </a:r>
            <a:r>
              <a:rPr kumimoji="0" lang="nl-N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nl-NL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qui</a:t>
            </a:r>
            <a:r>
              <a:rPr kumimoji="0" lang="nl-N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est-ce</a:t>
            </a:r>
            <a:r>
              <a:rPr kumimoji="0" lang="nl-NL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qui</a:t>
            </a:r>
            <a:endParaRPr kumimoji="0" lang="nl-NL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indent="-514350">
              <a:spcBef>
                <a:spcPct val="20000"/>
              </a:spcBef>
              <a:defRPr/>
            </a:pPr>
            <a:r>
              <a:rPr lang="nl-NL" sz="3200" dirty="0" smtClean="0"/>
              <a:t>wat</a:t>
            </a:r>
            <a:r>
              <a:rPr lang="nl-NL" sz="3200" dirty="0" smtClean="0"/>
              <a:t>			</a:t>
            </a:r>
            <a:r>
              <a:rPr lang="nl-NL" sz="3200" b="1" dirty="0" err="1" smtClean="0">
                <a:solidFill>
                  <a:srgbClr val="FF0000"/>
                </a:solidFill>
              </a:rPr>
              <a:t>que</a:t>
            </a:r>
            <a:r>
              <a:rPr lang="nl-NL" sz="3200" b="1" dirty="0" smtClean="0">
                <a:solidFill>
                  <a:srgbClr val="FF0000"/>
                </a:solidFill>
              </a:rPr>
              <a:t>/</a:t>
            </a:r>
            <a:r>
              <a:rPr lang="nl-NL" sz="3200" b="1" dirty="0" err="1" smtClean="0">
                <a:solidFill>
                  <a:srgbClr val="FF0000"/>
                </a:solidFill>
              </a:rPr>
              <a:t>qu’est-ce</a:t>
            </a:r>
            <a:r>
              <a:rPr lang="nl-NL" sz="3200" b="1" dirty="0" smtClean="0">
                <a:solidFill>
                  <a:srgbClr val="00B050"/>
                </a:solidFill>
              </a:rPr>
              <a:t> </a:t>
            </a:r>
            <a:r>
              <a:rPr lang="nl-NL" sz="3200" b="1" dirty="0" err="1" smtClean="0">
                <a:solidFill>
                  <a:srgbClr val="FF0000"/>
                </a:solidFill>
              </a:rPr>
              <a:t>que</a:t>
            </a:r>
            <a:endParaRPr lang="nl-NL" sz="3200" b="1" dirty="0" smtClean="0">
              <a:solidFill>
                <a:srgbClr val="FF0000"/>
              </a:solidFill>
            </a:endParaRPr>
          </a:p>
          <a:p>
            <a:pPr marL="514350" indent="-514350">
              <a:spcBef>
                <a:spcPct val="20000"/>
              </a:spcBef>
              <a:defRPr/>
            </a:pPr>
            <a:r>
              <a:rPr lang="nl-NL" sz="3200" dirty="0" smtClean="0"/>
              <a:t>welk			</a:t>
            </a:r>
            <a:r>
              <a:rPr lang="nl-NL" sz="3200" b="1" dirty="0" err="1" smtClean="0">
                <a:solidFill>
                  <a:srgbClr val="FF0000"/>
                </a:solidFill>
              </a:rPr>
              <a:t>quel</a:t>
            </a:r>
            <a:r>
              <a:rPr lang="nl-NL" sz="3200" b="1" dirty="0" smtClean="0">
                <a:solidFill>
                  <a:srgbClr val="FF0000"/>
                </a:solidFill>
              </a:rPr>
              <a:t>/</a:t>
            </a:r>
            <a:r>
              <a:rPr lang="nl-NL" sz="3200" b="1" dirty="0" err="1" smtClean="0">
                <a:solidFill>
                  <a:srgbClr val="FF0000"/>
                </a:solidFill>
              </a:rPr>
              <a:t>quelle</a:t>
            </a:r>
            <a:r>
              <a:rPr lang="nl-NL" sz="3200" b="1" dirty="0" smtClean="0">
                <a:solidFill>
                  <a:srgbClr val="FF0000"/>
                </a:solidFill>
              </a:rPr>
              <a:t>/</a:t>
            </a:r>
            <a:r>
              <a:rPr lang="nl-NL" sz="3200" b="1" dirty="0" err="1" smtClean="0">
                <a:solidFill>
                  <a:srgbClr val="FF0000"/>
                </a:solidFill>
              </a:rPr>
              <a:t>quels</a:t>
            </a:r>
            <a:r>
              <a:rPr lang="nl-NL" sz="3200" b="1" dirty="0" smtClean="0">
                <a:solidFill>
                  <a:srgbClr val="FF0000"/>
                </a:solidFill>
              </a:rPr>
              <a:t>/</a:t>
            </a:r>
            <a:r>
              <a:rPr lang="nl-NL" sz="3200" b="1" dirty="0" err="1" smtClean="0">
                <a:solidFill>
                  <a:srgbClr val="FF0000"/>
                </a:solidFill>
              </a:rPr>
              <a:t>quelles</a:t>
            </a:r>
            <a:endParaRPr lang="nl-NL" sz="3200" b="1" dirty="0" smtClean="0">
              <a:solidFill>
                <a:srgbClr val="FF0000"/>
              </a:solidFill>
            </a:endParaRPr>
          </a:p>
          <a:p>
            <a:pPr marL="514350" lvl="0" indent="-514350">
              <a:spcBef>
                <a:spcPct val="20000"/>
              </a:spcBef>
              <a:defRPr/>
            </a:pPr>
            <a:r>
              <a:rPr lang="nl-NL" sz="3200" dirty="0" smtClean="0"/>
              <a:t>wat is</a:t>
            </a:r>
            <a:r>
              <a:rPr lang="nl-NL" sz="3200" dirty="0" smtClean="0">
                <a:solidFill>
                  <a:srgbClr val="FF0000"/>
                </a:solidFill>
              </a:rPr>
              <a:t>			</a:t>
            </a:r>
            <a:r>
              <a:rPr lang="nl-NL" sz="3200" b="1" dirty="0" err="1" smtClean="0">
                <a:solidFill>
                  <a:srgbClr val="FF0000"/>
                </a:solidFill>
              </a:rPr>
              <a:t>quel</a:t>
            </a:r>
            <a:r>
              <a:rPr lang="nl-NL" sz="3200" b="1" dirty="0" smtClean="0">
                <a:solidFill>
                  <a:srgbClr val="FF0000"/>
                </a:solidFill>
              </a:rPr>
              <a:t>(</a:t>
            </a:r>
            <a:r>
              <a:rPr lang="nl-NL" sz="3200" b="1" dirty="0" err="1" smtClean="0">
                <a:solidFill>
                  <a:srgbClr val="FF0000"/>
                </a:solidFill>
              </a:rPr>
              <a:t>le</a:t>
            </a:r>
            <a:r>
              <a:rPr lang="nl-NL" sz="3200" b="1" dirty="0" smtClean="0">
                <a:solidFill>
                  <a:srgbClr val="FF0000"/>
                </a:solidFill>
              </a:rPr>
              <a:t>) est</a:t>
            </a:r>
          </a:p>
          <a:p>
            <a:pPr marL="514350" lvl="0" indent="-514350">
              <a:spcBef>
                <a:spcPct val="20000"/>
              </a:spcBef>
              <a:defRPr/>
            </a:pPr>
            <a:r>
              <a:rPr lang="nl-NL" sz="3200" dirty="0" smtClean="0"/>
              <a:t>wat zijn	</a:t>
            </a:r>
            <a:r>
              <a:rPr lang="nl-NL" sz="3200" dirty="0" smtClean="0">
                <a:solidFill>
                  <a:srgbClr val="FF0000"/>
                </a:solidFill>
              </a:rPr>
              <a:t>	</a:t>
            </a:r>
            <a:r>
              <a:rPr lang="nl-NL" sz="3200" b="1" dirty="0" err="1" smtClean="0">
                <a:solidFill>
                  <a:srgbClr val="FF0000"/>
                </a:solidFill>
              </a:rPr>
              <a:t>quel</a:t>
            </a:r>
            <a:r>
              <a:rPr lang="nl-NL" sz="3200" b="1" dirty="0" smtClean="0">
                <a:solidFill>
                  <a:srgbClr val="FF0000"/>
                </a:solidFill>
              </a:rPr>
              <a:t>(</a:t>
            </a:r>
            <a:r>
              <a:rPr lang="nl-NL" sz="3200" b="1" dirty="0" err="1" smtClean="0">
                <a:solidFill>
                  <a:srgbClr val="FF0000"/>
                </a:solidFill>
              </a:rPr>
              <a:t>le</a:t>
            </a:r>
            <a:r>
              <a:rPr lang="nl-NL" sz="3200" b="1" dirty="0" smtClean="0">
                <a:solidFill>
                  <a:srgbClr val="FF0000"/>
                </a:solidFill>
              </a:rPr>
              <a:t>)s </a:t>
            </a:r>
            <a:r>
              <a:rPr lang="nl-NL" sz="3200" b="1" dirty="0" err="1" smtClean="0">
                <a:solidFill>
                  <a:srgbClr val="FF0000"/>
                </a:solidFill>
              </a:rPr>
              <a:t>sont</a:t>
            </a:r>
            <a:endParaRPr lang="nl-NL" sz="3200" b="1" dirty="0" smtClean="0">
              <a:solidFill>
                <a:srgbClr val="FF0000"/>
              </a:solidFill>
            </a:endParaRPr>
          </a:p>
          <a:p>
            <a:pPr marL="514350" indent="-514350">
              <a:spcBef>
                <a:spcPct val="20000"/>
              </a:spcBef>
              <a:defRPr/>
            </a:pPr>
            <a:endParaRPr kumimoji="0" lang="nl-NL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29</Words>
  <Application>Microsoft Office PowerPoint</Application>
  <PresentationFormat>Diavoorstelling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Office-thema</vt:lpstr>
      <vt:lpstr>Dia 1</vt:lpstr>
      <vt:lpstr>Dia 2</vt:lpstr>
      <vt:lpstr>Dia 3</vt:lpstr>
      <vt:lpstr>Dia 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Marieke</dc:creator>
  <cp:lastModifiedBy>Marieke</cp:lastModifiedBy>
  <cp:revision>3</cp:revision>
  <dcterms:created xsi:type="dcterms:W3CDTF">2011-12-19T13:08:43Z</dcterms:created>
  <dcterms:modified xsi:type="dcterms:W3CDTF">2012-12-09T10:41:19Z</dcterms:modified>
</cp:coreProperties>
</file>